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60" r:id="rId4"/>
    <p:sldId id="320" r:id="rId5"/>
    <p:sldId id="439" r:id="rId6"/>
    <p:sldId id="480" r:id="rId7"/>
    <p:sldId id="522" r:id="rId8"/>
    <p:sldId id="523" r:id="rId9"/>
    <p:sldId id="524" r:id="rId10"/>
    <p:sldId id="525" r:id="rId11"/>
    <p:sldId id="526" r:id="rId12"/>
    <p:sldId id="527" r:id="rId13"/>
    <p:sldId id="515" r:id="rId14"/>
    <p:sldId id="516" r:id="rId15"/>
    <p:sldId id="517" r:id="rId16"/>
    <p:sldId id="518" r:id="rId17"/>
    <p:sldId id="519" r:id="rId18"/>
    <p:sldId id="520" r:id="rId19"/>
    <p:sldId id="521" r:id="rId20"/>
    <p:sldId id="552" r:id="rId21"/>
    <p:sldId id="553" r:id="rId22"/>
    <p:sldId id="554" r:id="rId23"/>
    <p:sldId id="555" r:id="rId24"/>
    <p:sldId id="556" r:id="rId25"/>
    <p:sldId id="557" r:id="rId26"/>
    <p:sldId id="558" r:id="rId27"/>
    <p:sldId id="559" r:id="rId28"/>
    <p:sldId id="368" r:id="rId29"/>
    <p:sldId id="298" r:id="rId30"/>
    <p:sldId id="29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5CD0F138-4E1C-468F-9E18-8140B55B052D}"/>
    <pc:docChg chg="addSld delSld modSld">
      <pc:chgData name="Wittman, Barry" userId="bff186cd-6ce8-41ba-8e8c-e85cdef216de" providerId="ADAL" clId="{5CD0F138-4E1C-468F-9E18-8140B55B052D}" dt="2025-02-28T22:12:39.113" v="63" actId="2696"/>
      <pc:docMkLst>
        <pc:docMk/>
      </pc:docMkLst>
      <pc:sldChg chg="modSp modAnim">
        <pc:chgData name="Wittman, Barry" userId="bff186cd-6ce8-41ba-8e8c-e85cdef216de" providerId="ADAL" clId="{5CD0F138-4E1C-468F-9E18-8140B55B052D}" dt="2025-02-28T22:10:18.037" v="45" actId="20577"/>
        <pc:sldMkLst>
          <pc:docMk/>
          <pc:sldMk cId="0" sldId="257"/>
        </pc:sldMkLst>
        <pc:spChg chg="mod">
          <ac:chgData name="Wittman, Barry" userId="bff186cd-6ce8-41ba-8e8c-e85cdef216de" providerId="ADAL" clId="{5CD0F138-4E1C-468F-9E18-8140B55B052D}" dt="2025-02-28T22:10:18.037" v="45" actId="20577"/>
          <ac:spMkLst>
            <pc:docMk/>
            <pc:sldMk cId="0" sldId="257"/>
            <ac:spMk id="3" creationId="{00000000-0000-0000-0000-000000000000}"/>
          </ac:spMkLst>
        </pc:spChg>
      </pc:sldChg>
      <pc:sldChg chg="add">
        <pc:chgData name="Wittman, Barry" userId="bff186cd-6ce8-41ba-8e8c-e85cdef216de" providerId="ADAL" clId="{5CD0F138-4E1C-468F-9E18-8140B55B052D}" dt="2025-02-28T22:10:46.767" v="55"/>
        <pc:sldMkLst>
          <pc:docMk/>
          <pc:sldMk cId="1234716236" sldId="480"/>
        </pc:sldMkLst>
      </pc:sldChg>
      <pc:sldChg chg="del">
        <pc:chgData name="Wittman, Barry" userId="bff186cd-6ce8-41ba-8e8c-e85cdef216de" providerId="ADAL" clId="{5CD0F138-4E1C-468F-9E18-8140B55B052D}" dt="2025-02-28T22:10:24.455" v="47" actId="2696"/>
        <pc:sldMkLst>
          <pc:docMk/>
          <pc:sldMk cId="3198559007" sldId="481"/>
        </pc:sldMkLst>
      </pc:sldChg>
      <pc:sldChg chg="del">
        <pc:chgData name="Wittman, Barry" userId="bff186cd-6ce8-41ba-8e8c-e85cdef216de" providerId="ADAL" clId="{5CD0F138-4E1C-468F-9E18-8140B55B052D}" dt="2025-02-28T22:10:24.484" v="48" actId="2696"/>
        <pc:sldMkLst>
          <pc:docMk/>
          <pc:sldMk cId="1592398136" sldId="482"/>
        </pc:sldMkLst>
      </pc:sldChg>
      <pc:sldChg chg="del">
        <pc:chgData name="Wittman, Barry" userId="bff186cd-6ce8-41ba-8e8c-e85cdef216de" providerId="ADAL" clId="{5CD0F138-4E1C-468F-9E18-8140B55B052D}" dt="2025-02-28T22:10:24.515" v="49" actId="2696"/>
        <pc:sldMkLst>
          <pc:docMk/>
          <pc:sldMk cId="2647761857" sldId="483"/>
        </pc:sldMkLst>
      </pc:sldChg>
      <pc:sldChg chg="del">
        <pc:chgData name="Wittman, Barry" userId="bff186cd-6ce8-41ba-8e8c-e85cdef216de" providerId="ADAL" clId="{5CD0F138-4E1C-468F-9E18-8140B55B052D}" dt="2025-02-28T22:10:24.546" v="50" actId="2696"/>
        <pc:sldMkLst>
          <pc:docMk/>
          <pc:sldMk cId="1032115269" sldId="485"/>
        </pc:sldMkLst>
      </pc:sldChg>
      <pc:sldChg chg="del">
        <pc:chgData name="Wittman, Barry" userId="bff186cd-6ce8-41ba-8e8c-e85cdef216de" providerId="ADAL" clId="{5CD0F138-4E1C-468F-9E18-8140B55B052D}" dt="2025-02-28T22:12:39.113" v="63" actId="2696"/>
        <pc:sldMkLst>
          <pc:docMk/>
          <pc:sldMk cId="2824516651" sldId="486"/>
        </pc:sldMkLst>
      </pc:sldChg>
      <pc:sldChg chg="del">
        <pc:chgData name="Wittman, Barry" userId="bff186cd-6ce8-41ba-8e8c-e85cdef216de" providerId="ADAL" clId="{5CD0F138-4E1C-468F-9E18-8140B55B052D}" dt="2025-02-28T22:10:24.609" v="52" actId="2696"/>
        <pc:sldMkLst>
          <pc:docMk/>
          <pc:sldMk cId="616476307" sldId="488"/>
        </pc:sldMkLst>
      </pc:sldChg>
      <pc:sldChg chg="del">
        <pc:chgData name="Wittman, Barry" userId="bff186cd-6ce8-41ba-8e8c-e85cdef216de" providerId="ADAL" clId="{5CD0F138-4E1C-468F-9E18-8140B55B052D}" dt="2025-02-28T22:10:24.640" v="53" actId="2696"/>
        <pc:sldMkLst>
          <pc:docMk/>
          <pc:sldMk cId="2430921228" sldId="489"/>
        </pc:sldMkLst>
      </pc:sldChg>
      <pc:sldChg chg="del">
        <pc:chgData name="Wittman, Barry" userId="bff186cd-6ce8-41ba-8e8c-e85cdef216de" providerId="ADAL" clId="{5CD0F138-4E1C-468F-9E18-8140B55B052D}" dt="2025-02-28T22:10:24.439" v="46" actId="2696"/>
        <pc:sldMkLst>
          <pc:docMk/>
          <pc:sldMk cId="4027867671" sldId="498"/>
        </pc:sldMkLst>
      </pc:sldChg>
      <pc:sldChg chg="del">
        <pc:chgData name="Wittman, Barry" userId="bff186cd-6ce8-41ba-8e8c-e85cdef216de" providerId="ADAL" clId="{5CD0F138-4E1C-468F-9E18-8140B55B052D}" dt="2025-02-28T22:10:24.577" v="51" actId="2696"/>
        <pc:sldMkLst>
          <pc:docMk/>
          <pc:sldMk cId="1897526148" sldId="499"/>
        </pc:sldMkLst>
      </pc:sldChg>
      <pc:sldChg chg="del">
        <pc:chgData name="Wittman, Barry" userId="bff186cd-6ce8-41ba-8e8c-e85cdef216de" providerId="ADAL" clId="{5CD0F138-4E1C-468F-9E18-8140B55B052D}" dt="2025-02-28T22:10:24.655" v="54" actId="2696"/>
        <pc:sldMkLst>
          <pc:docMk/>
          <pc:sldMk cId="2960160247" sldId="500"/>
        </pc:sldMkLst>
      </pc:sldChg>
      <pc:sldChg chg="modSp">
        <pc:chgData name="Wittman, Barry" userId="bff186cd-6ce8-41ba-8e8c-e85cdef216de" providerId="ADAL" clId="{5CD0F138-4E1C-468F-9E18-8140B55B052D}" dt="2025-02-28T22:11:15.441" v="62" actId="20577"/>
        <pc:sldMkLst>
          <pc:docMk/>
          <pc:sldMk cId="1953417373" sldId="523"/>
        </pc:sldMkLst>
        <pc:spChg chg="mod">
          <ac:chgData name="Wittman, Barry" userId="bff186cd-6ce8-41ba-8e8c-e85cdef216de" providerId="ADAL" clId="{5CD0F138-4E1C-468F-9E18-8140B55B052D}" dt="2025-02-28T22:11:15.441" v="62" actId="20577"/>
          <ac:spMkLst>
            <pc:docMk/>
            <pc:sldMk cId="1953417373" sldId="523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1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2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8 -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558809"/>
          </a:xfrm>
        </p:spPr>
        <p:txBody>
          <a:bodyPr>
            <a:normAutofit/>
          </a:bodyPr>
          <a:lstStyle/>
          <a:p>
            <a:r>
              <a:rPr lang="en-US" dirty="0"/>
              <a:t>It turns out that there are two kinds of output to the terminal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	(where everything has gone so far)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	(which also goes to the screen, but can be redirected to 			a different place)</a:t>
            </a:r>
          </a:p>
          <a:p>
            <a:r>
              <a:rPr lang="en-US" dirty="0"/>
              <a:t>The easiest way to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 is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which can specify where to print stuff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1054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(stderr,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"Going to stderr!\n"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"Going to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!\n"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1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Redirecting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8496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you redirect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 still goes to the screen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will be incredibly useful for debugging Project 4</a:t>
            </a:r>
          </a:p>
          <a:p>
            <a:r>
              <a:rPr lang="en-US" dirty="0"/>
              <a:t>If you want to redirect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 to a file, you can do that as well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2&gt;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14600"/>
            <a:ext cx="109728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./program &gt;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out.file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output still shows up.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548615"/>
            <a:ext cx="10972800" cy="9283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./program &gt;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out.file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2&gt; error.log</a:t>
            </a:r>
          </a:p>
        </p:txBody>
      </p:sp>
    </p:spTree>
    <p:extLst>
      <p:ext uri="{BB962C8B-B14F-4D97-AF65-F5344CB8AC3E}">
        <p14:creationId xmlns:p14="http://schemas.microsoft.com/office/powerpoint/2010/main" val="10755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9492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Whether using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 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it's </a:t>
            </a:r>
            <a:r>
              <a:rPr lang="en-US" b="1" dirty="0"/>
              <a:t>critical</a:t>
            </a:r>
            <a:r>
              <a:rPr lang="en-US" dirty="0"/>
              <a:t> that you use a newline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/>
              <a:t>) to flush your output</a:t>
            </a:r>
          </a:p>
          <a:p>
            <a:pPr lvl="1"/>
            <a:r>
              <a:rPr lang="en-US" dirty="0"/>
              <a:t>Otherwise, the program crash might happen before your output is seen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uses a buffer, but the newline guarantees that the output will be put on screen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8006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pointer = NULL;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"Made it here!"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 printed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*pointer = 42;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Crash!</a:t>
            </a:r>
          </a:p>
        </p:txBody>
      </p:sp>
    </p:spTree>
    <p:extLst>
      <p:ext uri="{BB962C8B-B14F-4D97-AF65-F5344CB8AC3E}">
        <p14:creationId xmlns:p14="http://schemas.microsoft.com/office/powerpoint/2010/main" val="86831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GDB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5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GDB (the GNU Debugger) is a debugger available on Linux and Unix systems</a:t>
            </a:r>
          </a:p>
          <a:p>
            <a:r>
              <a:rPr lang="en-US" dirty="0"/>
              <a:t>It is a command line utility, but it still has almost all the power that the IntelliJ debugger does:</a:t>
            </a:r>
          </a:p>
          <a:p>
            <a:pPr lvl="1"/>
            <a:r>
              <a:rPr lang="en-US" dirty="0"/>
              <a:t>Setting breakpoints</a:t>
            </a:r>
          </a:p>
          <a:p>
            <a:pPr lvl="1"/>
            <a:r>
              <a:rPr lang="en-US" dirty="0"/>
              <a:t>Stepping through lines of code</a:t>
            </a:r>
          </a:p>
          <a:p>
            <a:pPr lvl="1"/>
            <a:r>
              <a:rPr lang="en-US" dirty="0"/>
              <a:t>Examining the values of variables at run time</a:t>
            </a:r>
          </a:p>
          <a:p>
            <a:r>
              <a:rPr lang="en-US" dirty="0"/>
              <a:t>It supports C, C++, Objective-C, Java, and other languages</a:t>
            </a:r>
          </a:p>
        </p:txBody>
      </p:sp>
    </p:spTree>
    <p:extLst>
      <p:ext uri="{BB962C8B-B14F-4D97-AF65-F5344CB8AC3E}">
        <p14:creationId xmlns:p14="http://schemas.microsoft.com/office/powerpoint/2010/main" val="12881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 doesn't run in a virtual machine</a:t>
            </a:r>
          </a:p>
          <a:p>
            <a:r>
              <a:rPr lang="en-US" dirty="0"/>
              <a:t>To use GDB, you have to compile your program in a way that adds special debugging information to the executable</a:t>
            </a:r>
          </a:p>
          <a:p>
            <a:r>
              <a:rPr lang="en-US" dirty="0"/>
              <a:t>To do so, add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ggdb</a:t>
            </a:r>
            <a:r>
              <a:rPr lang="en-US" dirty="0"/>
              <a:t> flag to your compilation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You will </a:t>
            </a:r>
            <a:r>
              <a:rPr lang="en-US" b="1" dirty="0"/>
              <a:t>not</a:t>
            </a:r>
            <a:r>
              <a:rPr lang="en-US" dirty="0"/>
              <a:t> need to do this on this week's lab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191000"/>
            <a:ext cx="109728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ggdb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program.c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–o program</a:t>
            </a:r>
          </a:p>
        </p:txBody>
      </p:sp>
    </p:spTree>
    <p:extLst>
      <p:ext uri="{BB962C8B-B14F-4D97-AF65-F5344CB8AC3E}">
        <p14:creationId xmlns:p14="http://schemas.microsoft.com/office/powerpoint/2010/main" val="289616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GDB can step through lines of source code, but it cannot magically reconstruct the source from the file</a:t>
            </a:r>
          </a:p>
          <a:p>
            <a:r>
              <a:rPr lang="en-US" dirty="0"/>
              <a:t>If you want to step through lines of code, you need to have the source code file in the same directory as the executable where you're running GDB</a:t>
            </a:r>
          </a:p>
        </p:txBody>
      </p:sp>
    </p:spTree>
    <p:extLst>
      <p:ext uri="{BB962C8B-B14F-4D97-AF65-F5344CB8AC3E}">
        <p14:creationId xmlns:p14="http://schemas.microsoft.com/office/powerpoint/2010/main" val="11914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GDB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easiest way to run GDB is to have it start up a program</a:t>
            </a:r>
          </a:p>
          <a:p>
            <a:r>
              <a:rPr lang="en-US" dirty="0"/>
              <a:t>Assuming your executable is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US" dirty="0"/>
              <a:t>, you might do it like this: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is also possible to attach GDB to a program that is running already, but you have to know its PID</a:t>
            </a:r>
          </a:p>
          <a:p>
            <a:r>
              <a:rPr lang="en-US" dirty="0"/>
              <a:t>You  can also run GDB on a program that has died, using the core file (which is why they exist)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352800"/>
            <a:ext cx="10972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./program</a:t>
            </a:r>
          </a:p>
        </p:txBody>
      </p:sp>
    </p:spTree>
    <p:extLst>
      <p:ext uri="{BB962C8B-B14F-4D97-AF65-F5344CB8AC3E}">
        <p14:creationId xmlns:p14="http://schemas.microsoft.com/office/powerpoint/2010/main" val="197951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GDB commands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052625"/>
              </p:ext>
            </p:extLst>
          </p:nvPr>
        </p:nvGraphicFramePr>
        <p:xfrm>
          <a:off x="0" y="1408170"/>
          <a:ext cx="12191999" cy="544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7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8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4153">
                <a:tc>
                  <a:txBody>
                    <a:bodyPr/>
                    <a:lstStyle/>
                    <a:p>
                      <a:r>
                        <a:rPr lang="en-US" sz="2000" dirty="0"/>
                        <a:t>Command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Shortcut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153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Start the program</a:t>
                      </a:r>
                      <a:r>
                        <a:rPr lang="en-US" sz="2000" baseline="0" dirty="0"/>
                        <a:t> running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153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 135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List the code near line 135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153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 function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List the code near the start of 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function()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153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 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Print the value of an expression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153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backtrace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bt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List a</a:t>
                      </a:r>
                      <a:r>
                        <a:rPr lang="en-US" sz="2000" baseline="0" dirty="0"/>
                        <a:t> stack trace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153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 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Set</a:t>
                      </a:r>
                      <a:r>
                        <a:rPr lang="en-US" sz="2000" baseline="0" dirty="0"/>
                        <a:t> a breakpoint on line 29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153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 function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Set a breakpoint at</a:t>
                      </a:r>
                      <a:r>
                        <a:rPr lang="en-US" sz="2000" baseline="0" dirty="0"/>
                        <a:t> the start of </a:t>
                      </a:r>
                      <a:r>
                        <a:rPr lang="en-US" sz="20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function()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153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Start running again after stopping</a:t>
                      </a:r>
                      <a:r>
                        <a:rPr lang="en-US" sz="2000" baseline="0" dirty="0"/>
                        <a:t> at a breakpoint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153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Execute next line of code,</a:t>
                      </a:r>
                      <a:r>
                        <a:rPr lang="en-US" sz="2000" baseline="0" dirty="0"/>
                        <a:t> skipping over a function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153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Execute next line of code,</a:t>
                      </a:r>
                      <a:r>
                        <a:rPr lang="en-US" sz="2000" baseline="0" dirty="0"/>
                        <a:t> stepping into a function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4153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Quit using GDB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234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GDB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breakpoints before running the code</a:t>
            </a:r>
          </a:p>
          <a:p>
            <a:r>
              <a:rPr lang="en-US" dirty="0"/>
              <a:t>The print command is absurdly powerful</a:t>
            </a:r>
          </a:p>
          <a:p>
            <a:pPr lvl="1"/>
            <a:r>
              <a:rPr lang="en-US" dirty="0"/>
              <a:t>You can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x = 10</a:t>
            </a:r>
            <a:r>
              <a:rPr lang="en-US" dirty="0"/>
              <a:t>, and it will set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lvl="1"/>
            <a:r>
              <a:rPr lang="en-US" dirty="0"/>
              <a:t>This kind of manipulation will be key to solving </a:t>
            </a:r>
            <a:r>
              <a:rPr lang="en-US"/>
              <a:t>the next lab</a:t>
            </a:r>
            <a:endParaRPr lang="en-US" dirty="0"/>
          </a:p>
          <a:p>
            <a:r>
              <a:rPr lang="en-US" dirty="0"/>
              <a:t>For more information,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help</a:t>
            </a:r>
            <a:r>
              <a:rPr lang="en-US" dirty="0"/>
              <a:t> command in GDB</a:t>
            </a:r>
          </a:p>
          <a:p>
            <a:r>
              <a:rPr lang="en-US" dirty="0"/>
              <a:t>You can also list your breakpoints by typing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info breakpoints</a:t>
            </a:r>
          </a:p>
        </p:txBody>
      </p:sp>
    </p:spTree>
    <p:extLst>
      <p:ext uri="{BB962C8B-B14F-4D97-AF65-F5344CB8AC3E}">
        <p14:creationId xmlns:p14="http://schemas.microsoft.com/office/powerpoint/2010/main" val="306557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Allocating multidimensional arrays</a:t>
            </a:r>
          </a:p>
          <a:p>
            <a:r>
              <a:rPr lang="en-US" dirty="0"/>
              <a:t>Memory allocation from the system perspective</a:t>
            </a:r>
          </a:p>
          <a:p>
            <a:r>
              <a:rPr lang="en-US" dirty="0"/>
              <a:t>Random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5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dirty="0" err="1"/>
              <a:t>struct</a:t>
            </a:r>
            <a:r>
              <a:rPr lang="en-US" dirty="0"/>
              <a:t> in C is:</a:t>
            </a:r>
          </a:p>
          <a:p>
            <a:pPr lvl="1"/>
            <a:r>
              <a:rPr lang="en-US" dirty="0"/>
              <a:t> A collection of one or more variables</a:t>
            </a:r>
          </a:p>
          <a:p>
            <a:pPr lvl="1"/>
            <a:r>
              <a:rPr lang="en-US" dirty="0"/>
              <a:t>Possibly of  different types</a:t>
            </a:r>
          </a:p>
          <a:p>
            <a:pPr lvl="1"/>
            <a:r>
              <a:rPr lang="en-US" dirty="0"/>
              <a:t>Grouped together for convenient  handling.  </a:t>
            </a:r>
          </a:p>
          <a:p>
            <a:r>
              <a:rPr lang="en-US" dirty="0"/>
              <a:t>They were called records in Pascal</a:t>
            </a:r>
          </a:p>
          <a:p>
            <a:r>
              <a:rPr lang="en-US" dirty="0"/>
              <a:t>They have similarities to classes in Java</a:t>
            </a:r>
          </a:p>
          <a:p>
            <a:pPr lvl="1"/>
            <a:r>
              <a:rPr lang="en-US" dirty="0"/>
              <a:t>Except all fields are public and there are no methods</a:t>
            </a:r>
          </a:p>
          <a:p>
            <a:r>
              <a:rPr lang="en-US" dirty="0" err="1"/>
              <a:t>Struct</a:t>
            </a:r>
            <a:r>
              <a:rPr lang="en-US" dirty="0"/>
              <a:t> declarations are usually global</a:t>
            </a:r>
          </a:p>
          <a:p>
            <a:pPr lvl="1"/>
            <a:r>
              <a:rPr lang="en-US" dirty="0"/>
              <a:t>They are outside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/>
              <a:t> and often in header files</a:t>
            </a:r>
          </a:p>
        </p:txBody>
      </p:sp>
    </p:spTree>
    <p:extLst>
      <p:ext uri="{BB962C8B-B14F-4D97-AF65-F5344CB8AC3E}">
        <p14:creationId xmlns:p14="http://schemas.microsoft.com/office/powerpoint/2010/main" val="231260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91200" y="3194427"/>
            <a:ext cx="26670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3956427"/>
            <a:ext cx="26670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91200" y="4718427"/>
            <a:ext cx="26670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05200" y="3194427"/>
            <a:ext cx="2133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05200" y="3956428"/>
            <a:ext cx="2133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5200" y="4718427"/>
            <a:ext cx="2133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of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671221"/>
            <a:ext cx="22860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1670427"/>
            <a:ext cx="17526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1671222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 name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type1 member1;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type2 member2;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type3 member3;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31153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3" grpId="0" animBg="1"/>
      <p:bldP spid="8" grpId="0" animBg="1"/>
      <p:bldP spid="9" grpId="0" animBg="1"/>
      <p:bldP spid="7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we bother?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data is naturally grouped together</a:t>
            </a:r>
          </a:p>
          <a:p>
            <a:r>
              <a:rPr lang="en-US" dirty="0"/>
              <a:t>For example, a roster of students where each student has a name, GPA, ID number</a:t>
            </a:r>
          </a:p>
          <a:p>
            <a:r>
              <a:rPr lang="en-US" dirty="0"/>
              <a:t>You could keep an array of strings,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/>
              <a:t> values,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values that corresponded to each other</a:t>
            </a:r>
          </a:p>
          <a:p>
            <a:pPr lvl="1"/>
            <a:r>
              <a:rPr lang="en-US" dirty="0"/>
              <a:t>But then sorting by GPA would mean moving values in three different arrays</a:t>
            </a:r>
          </a:p>
          <a:p>
            <a:r>
              <a:rPr lang="en-US" dirty="0"/>
              <a:t>Also, we'll need </a:t>
            </a:r>
            <a:r>
              <a:rPr lang="en-US" dirty="0" err="1"/>
              <a:t>structs</a:t>
            </a:r>
            <a:r>
              <a:rPr lang="en-US" dirty="0"/>
              <a:t> for linked lists and trees</a:t>
            </a:r>
          </a:p>
        </p:txBody>
      </p:sp>
    </p:spTree>
    <p:extLst>
      <p:ext uri="{BB962C8B-B14F-4D97-AF65-F5344CB8AC3E}">
        <p14:creationId xmlns:p14="http://schemas.microsoft.com/office/powerpoint/2010/main" val="126084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730009"/>
          </a:xfrm>
        </p:spPr>
        <p:txBody>
          <a:bodyPr/>
          <a:lstStyle/>
          <a:p>
            <a:r>
              <a:rPr lang="en-US" dirty="0"/>
              <a:t>In Java, a </a:t>
            </a:r>
            <a:r>
              <a:rPr lang="en-US" dirty="0" err="1"/>
              <a:t>struct</a:t>
            </a:r>
            <a:r>
              <a:rPr lang="en-US" dirty="0"/>
              <a:t>-like class would be used to group some data conveniently</a:t>
            </a:r>
          </a:p>
          <a:p>
            <a:r>
              <a:rPr lang="en-US" dirty="0"/>
              <a:t>Examples: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3962400"/>
            <a:ext cx="5257800" cy="2438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Constructor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Methods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72200" y="3962400"/>
            <a:ext cx="5410200" cy="2438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Student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String name;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GPA;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ID;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Constructor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Methods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3429001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class to hold a point in space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72200" y="3429001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class to hold student data</a:t>
            </a:r>
          </a:p>
        </p:txBody>
      </p:sp>
    </p:spTree>
    <p:extLst>
      <p:ext uri="{BB962C8B-B14F-4D97-AF65-F5344CB8AC3E}">
        <p14:creationId xmlns:p14="http://schemas.microsoft.com/office/powerpoint/2010/main" val="390321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958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C equivalents are similar</a:t>
            </a:r>
          </a:p>
          <a:p>
            <a:pPr lvl="1"/>
            <a:r>
              <a:rPr lang="en-US" dirty="0"/>
              <a:t>Just remember to put a </a:t>
            </a:r>
            <a:r>
              <a:rPr lang="en-US" b="1" dirty="0"/>
              <a:t>semicolon</a:t>
            </a:r>
            <a:r>
              <a:rPr lang="en-US" dirty="0"/>
              <a:t> after the </a:t>
            </a:r>
            <a:r>
              <a:rPr lang="en-US" dirty="0" err="1"/>
              <a:t>struct</a:t>
            </a:r>
            <a:r>
              <a:rPr lang="en-US" dirty="0"/>
              <a:t> declaration</a:t>
            </a:r>
          </a:p>
          <a:p>
            <a:r>
              <a:rPr lang="en-US" dirty="0"/>
              <a:t>A string can either be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dirty="0"/>
              <a:t> (the memory for it is allocated elsewhere) or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/>
              <a:t> array with a maximum size</a:t>
            </a:r>
          </a:p>
          <a:p>
            <a:r>
              <a:rPr lang="en-US" dirty="0"/>
              <a:t>Examples: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4267200"/>
            <a:ext cx="5257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72200" y="4267200"/>
            <a:ext cx="54102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student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name[100];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GPA;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ID;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3733801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</a:t>
            </a:r>
            <a:r>
              <a:rPr lang="en-US" sz="2400" dirty="0" err="1"/>
              <a:t>struct</a:t>
            </a:r>
            <a:r>
              <a:rPr lang="en-US" sz="2400" dirty="0"/>
              <a:t> to hold a point in space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72200" y="3733801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</a:t>
            </a:r>
            <a:r>
              <a:rPr lang="en-US" sz="2400" dirty="0" err="1"/>
              <a:t>struct</a:t>
            </a:r>
            <a:r>
              <a:rPr lang="en-US" sz="2400" dirty="0"/>
              <a:t> to hold student data</a:t>
            </a:r>
          </a:p>
        </p:txBody>
      </p:sp>
    </p:spTree>
    <p:extLst>
      <p:ext uri="{BB962C8B-B14F-4D97-AF65-F5344CB8AC3E}">
        <p14:creationId xmlns:p14="http://schemas.microsoft.com/office/powerpoint/2010/main" val="5605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Declaring a struct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3396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Type: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The name of the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The name of the identifier</a:t>
            </a:r>
          </a:p>
          <a:p>
            <a:r>
              <a:rPr lang="en-US" dirty="0"/>
              <a:t>You have to put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 first!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191000"/>
            <a:ext cx="10972800" cy="2319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 bob;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jameel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point start;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point end;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6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members of a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958609"/>
          </a:xfrm>
        </p:spPr>
        <p:txBody>
          <a:bodyPr>
            <a:normAutofit/>
          </a:bodyPr>
          <a:lstStyle/>
          <a:p>
            <a:r>
              <a:rPr lang="en-US" dirty="0"/>
              <a:t>Once you have a </a:t>
            </a:r>
            <a:r>
              <a:rPr lang="en-US" dirty="0" err="1"/>
              <a:t>struct</a:t>
            </a:r>
            <a:r>
              <a:rPr lang="en-US" dirty="0"/>
              <a:t> variable, you can access its members with dot notation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variable.member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Members can be read and written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733800"/>
            <a:ext cx="10972800" cy="266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 bob;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(bob.name,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"Bob 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Blobberwob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bob.GPA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3.7;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bob.ID = 100008;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"Bob's GPA: %f\n"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bob.GPA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on structs</a:t>
            </a:r>
          </a:p>
          <a:p>
            <a:r>
              <a:rPr lang="en-US" dirty="0"/>
              <a:t>String to integer conversion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working on Project 4</a:t>
            </a:r>
          </a:p>
          <a:p>
            <a:r>
              <a:rPr lang="en-US" dirty="0"/>
              <a:t>Read K&amp;R chapter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495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buNone/>
            </a:pPr>
            <a:r>
              <a:rPr lang="en-US" i="1" dirty="0"/>
              <a:t>...One had always assumed there would be no particular difficulty in getting programs right.  I can remember the exact instant in time at which it dawned on me that a great part of my future life would be spent finding mistakes in my own programs.</a:t>
            </a:r>
          </a:p>
          <a:p>
            <a:pPr marL="118872" indent="0">
              <a:buNone/>
            </a:pPr>
            <a:endParaRPr lang="en-US" i="1" dirty="0"/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dirty="0"/>
              <a:t>Maurice Wilkes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sz="2200" dirty="0"/>
              <a:t>Father of EDSAC</a:t>
            </a:r>
          </a:p>
          <a:p>
            <a:pPr marL="118872" indent="0">
              <a:buNone/>
            </a:pPr>
            <a:r>
              <a:rPr lang="en-US" sz="2200" dirty="0"/>
              <a:t>	The first fully operational computer with its own memory</a:t>
            </a:r>
          </a:p>
        </p:txBody>
      </p:sp>
    </p:spTree>
    <p:extLst>
      <p:ext uri="{BB962C8B-B14F-4D97-AF65-F5344CB8AC3E}">
        <p14:creationId xmlns:p14="http://schemas.microsoft.com/office/powerpoint/2010/main" val="134842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Dynamically allocate an 8 × 8 array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/>
              <a:t> values</a:t>
            </a:r>
          </a:p>
          <a:p>
            <a:r>
              <a:rPr lang="en-US" dirty="0"/>
              <a:t>Loop through each element in the array</a:t>
            </a:r>
          </a:p>
          <a:p>
            <a:pPr lvl="1"/>
            <a:r>
              <a:rPr lang="en-US" dirty="0"/>
              <a:t>With 1/8 probability, put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'Q'</a:t>
            </a:r>
            <a:r>
              <a:rPr lang="en-US" dirty="0"/>
              <a:t> in the element, representing a queen</a:t>
            </a:r>
          </a:p>
          <a:p>
            <a:pPr lvl="1"/>
            <a:r>
              <a:rPr lang="en-US" dirty="0"/>
              <a:t>Otherwise, put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 '</a:t>
            </a:r>
            <a:r>
              <a:rPr lang="en-US" dirty="0"/>
              <a:t> (space) in the element</a:t>
            </a:r>
          </a:p>
          <a:p>
            <a:r>
              <a:rPr lang="en-US" dirty="0"/>
              <a:t>Print out the resulting chessboard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dirty="0"/>
              <a:t> to mark rows and columns</a:t>
            </a:r>
          </a:p>
          <a:p>
            <a:r>
              <a:rPr lang="en-US" dirty="0"/>
              <a:t>Print out whether or not there are queens that can attack each other</a:t>
            </a:r>
          </a:p>
        </p:txBody>
      </p:sp>
    </p:spTree>
    <p:extLst>
      <p:ext uri="{BB962C8B-B14F-4D97-AF65-F5344CB8AC3E}">
        <p14:creationId xmlns:p14="http://schemas.microsoft.com/office/powerpoint/2010/main" val="123471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2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time-honored technique for debugging is inserting print statements into the code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276600"/>
            <a:ext cx="10972800" cy="2971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 fontScale="92500" lnSpcReduction="10000"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0;</a:t>
            </a:r>
          </a:p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 ;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100; ++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Mistake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"i: %d\n"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See what's up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count +=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"%d\n"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count);</a:t>
            </a:r>
          </a:p>
        </p:txBody>
      </p:sp>
    </p:spTree>
    <p:extLst>
      <p:ext uri="{BB962C8B-B14F-4D97-AF65-F5344CB8AC3E}">
        <p14:creationId xmlns:p14="http://schemas.microsoft.com/office/powerpoint/2010/main" val="195341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print statements can be a useful technique</a:t>
            </a:r>
          </a:p>
          <a:p>
            <a:r>
              <a:rPr lang="en-US" dirty="0"/>
              <a:t>However</a:t>
            </a:r>
          </a:p>
          <a:p>
            <a:pPr lvl="1"/>
            <a:r>
              <a:rPr lang="en-US" dirty="0"/>
              <a:t>Be sure not to actually change the state of the program with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/>
              <a:t> or other assignment inside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It may not be available in some GUI programs or in deep systems programming</a:t>
            </a:r>
          </a:p>
          <a:p>
            <a:pPr lvl="1"/>
            <a:r>
              <a:rPr lang="en-US" dirty="0"/>
              <a:t>It might mess up the output of your program</a:t>
            </a:r>
          </a:p>
          <a:p>
            <a:pPr lvl="1"/>
            <a:r>
              <a:rPr lang="en-US" dirty="0"/>
              <a:t>Remember to remove your debug statements before turning in your code</a:t>
            </a:r>
          </a:p>
        </p:txBody>
      </p:sp>
    </p:spTree>
    <p:extLst>
      <p:ext uri="{BB962C8B-B14F-4D97-AF65-F5344CB8AC3E}">
        <p14:creationId xmlns:p14="http://schemas.microsoft.com/office/powerpoint/2010/main" val="28281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4933</TotalTime>
  <Words>1422</Words>
  <Application>Microsoft Office PowerPoint</Application>
  <PresentationFormat>Widescreen</PresentationFormat>
  <Paragraphs>229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4 </vt:lpstr>
      <vt:lpstr>Quotes</vt:lpstr>
      <vt:lpstr>Example</vt:lpstr>
      <vt:lpstr>Debugging</vt:lpstr>
      <vt:lpstr>printf() debugging</vt:lpstr>
      <vt:lpstr>Problems with printf()</vt:lpstr>
      <vt:lpstr>Another approach</vt:lpstr>
      <vt:lpstr>Redirecting streams</vt:lpstr>
      <vt:lpstr>Newline</vt:lpstr>
      <vt:lpstr>GDB</vt:lpstr>
      <vt:lpstr>GDB</vt:lpstr>
      <vt:lpstr>Prerequisites</vt:lpstr>
      <vt:lpstr>Source code</vt:lpstr>
      <vt:lpstr>Starting GDB</vt:lpstr>
      <vt:lpstr>Basic GDB commands</vt:lpstr>
      <vt:lpstr>GDB tips</vt:lpstr>
      <vt:lpstr>Structs</vt:lpstr>
      <vt:lpstr>Structs</vt:lpstr>
      <vt:lpstr>Anatomy of a struct</vt:lpstr>
      <vt:lpstr>Why should we bother?</vt:lpstr>
      <vt:lpstr>Java examples</vt:lpstr>
      <vt:lpstr>C examples</vt:lpstr>
      <vt:lpstr>Declaring a struct variable</vt:lpstr>
      <vt:lpstr>Accessing members of a struct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574</cp:revision>
  <dcterms:created xsi:type="dcterms:W3CDTF">2009-08-24T20:26:10Z</dcterms:created>
  <dcterms:modified xsi:type="dcterms:W3CDTF">2025-03-03T18:08:59Z</dcterms:modified>
</cp:coreProperties>
</file>